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56" r:id="rId2"/>
    <p:sldId id="315" r:id="rId3"/>
    <p:sldId id="317" r:id="rId4"/>
    <p:sldId id="316" r:id="rId5"/>
    <p:sldId id="278" r:id="rId6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BB0988"/>
    <a:srgbClr val="FF6600"/>
    <a:srgbClr val="0000FF"/>
    <a:srgbClr val="FFCC66"/>
    <a:srgbClr val="66FF66"/>
    <a:srgbClr val="F97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1508" autoAdjust="0"/>
  </p:normalViewPr>
  <p:slideViewPr>
    <p:cSldViewPr>
      <p:cViewPr varScale="1">
        <p:scale>
          <a:sx n="93" d="100"/>
          <a:sy n="93" d="100"/>
        </p:scale>
        <p:origin x="-21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9D571-B2B9-4A8F-8D76-90B5078AD2E3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F76FC-62E3-485E-BC3A-A5CB4F1A57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255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82109-06E0-4CE0-9638-9297CE708DAA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11C7E-C96C-41EB-9D27-E84217819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8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1C7E-C96C-41EB-9D27-E8421781979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307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1C7E-C96C-41EB-9D27-E8421781979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219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CD2499-FC3B-4BD6-9C62-24CDDD8F7020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276F09-1821-46F0-A46F-70C87D953D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40.127.168.38/wtuc/index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7778" y="1124744"/>
            <a:ext cx="8818240" cy="2232248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>
                <a:solidFill>
                  <a:srgbClr val="7030A0"/>
                </a:solidFill>
              </a:rPr>
              <a:t>教導師輔導知能研習</a:t>
            </a:r>
            <a:r>
              <a:rPr lang="en-US" altLang="zh-TW" dirty="0" smtClean="0">
                <a:solidFill>
                  <a:srgbClr val="7030A0"/>
                </a:solidFill>
              </a:rPr>
              <a:t/>
            </a:r>
            <a:br>
              <a:rPr lang="en-US" altLang="zh-TW" dirty="0" smtClean="0">
                <a:solidFill>
                  <a:srgbClr val="7030A0"/>
                </a:solidFill>
              </a:rPr>
            </a:br>
            <a:r>
              <a:rPr lang="zh-TW" altLang="en-US" dirty="0" smtClean="0">
                <a:solidFill>
                  <a:srgbClr val="7030A0"/>
                </a:solidFill>
              </a:rPr>
              <a:t>導師資訊平台運用與輔導效能</a:t>
            </a:r>
            <a:r>
              <a:rPr lang="en-US" altLang="zh-TW" sz="2200" dirty="0" smtClean="0">
                <a:solidFill>
                  <a:srgbClr val="7030A0"/>
                </a:solidFill>
              </a:rPr>
              <a:t/>
            </a:r>
            <a:br>
              <a:rPr lang="en-US" altLang="zh-TW" sz="2200" dirty="0" smtClean="0">
                <a:solidFill>
                  <a:srgbClr val="7030A0"/>
                </a:solidFill>
              </a:rPr>
            </a:br>
            <a:r>
              <a:rPr lang="zh-TW" altLang="en-US" sz="2200" dirty="0" smtClean="0"/>
              <a:t>測試</a:t>
            </a:r>
            <a:r>
              <a:rPr lang="zh-TW" altLang="en-US" sz="2200" dirty="0" smtClean="0"/>
              <a:t>區  </a:t>
            </a:r>
            <a:r>
              <a:rPr lang="en-US" altLang="zh-TW" sz="2200" dirty="0" smtClean="0">
                <a:hlinkClick r:id="rId3"/>
              </a:rPr>
              <a:t>http</a:t>
            </a:r>
            <a:r>
              <a:rPr lang="en-US" altLang="zh-TW" sz="2200" dirty="0">
                <a:hlinkClick r:id="rId3"/>
              </a:rPr>
              <a:t>://</a:t>
            </a:r>
            <a:r>
              <a:rPr lang="en-US" altLang="zh-TW" sz="2200" dirty="0" smtClean="0">
                <a:hlinkClick r:id="rId3"/>
              </a:rPr>
              <a:t>140.127.168.38/wtuc/index3.html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200" dirty="0" smtClean="0"/>
              <a:t>wtcu1234</a:t>
            </a:r>
            <a:endParaRPr lang="zh-TW" altLang="en-US" sz="2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4077072"/>
            <a:ext cx="8280920" cy="129614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zh-TW" altLang="en-US" sz="5100" b="1" dirty="0" smtClean="0">
                <a:solidFill>
                  <a:schemeClr val="tx1"/>
                </a:solidFill>
              </a:rPr>
              <a:t>報告人：中校教官兼生輔組組長 盧郁芷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r>
              <a:rPr lang="en-US" altLang="zh-TW" sz="3600" b="1" dirty="0" smtClean="0">
                <a:solidFill>
                  <a:schemeClr val="tx1"/>
                </a:solidFill>
              </a:rPr>
              <a:t>108.9.11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49D5861F-EE2E-4834-8358-48A32E4B53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122642" cy="112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6336704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9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項目</a:t>
            </a:r>
            <a:r>
              <a:rPr lang="zh-TW" altLang="en-US" sz="14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4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校務資訊系統</a:t>
            </a:r>
            <a:endParaRPr lang="en-US" altLang="zh-TW" sz="14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教師點名</a:t>
            </a:r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勤缺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1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教師核假</a:t>
            </a:r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請假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sz="8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項目一</a:t>
            </a:r>
            <a:r>
              <a:rPr lang="en-US" altLang="zh-TW" sz="1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導師功能整合平台</a:t>
            </a:r>
            <a:endParaRPr lang="en-US" altLang="zh-TW" sz="14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8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勤缺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教師點名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2.</a:t>
            </a:r>
            <a:r>
              <a:rPr lang="zh-TW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獎懲</a:t>
            </a:r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獎懲建議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請假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教師核假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3.</a:t>
            </a:r>
            <a:r>
              <a:rPr lang="zh-TW" altLang="en-US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缺</a:t>
            </a:r>
            <a:r>
              <a:rPr lang="zh-TW" altLang="en-US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曠通報表填寫</a:t>
            </a:r>
            <a:endParaRPr lang="en-US" altLang="zh-TW" sz="1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4.</a:t>
            </a:r>
            <a:r>
              <a:rPr lang="zh-TW" altLang="en-US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操行</a:t>
            </a:r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5.</a:t>
            </a:r>
            <a:r>
              <a:rPr lang="zh-TW" altLang="en-US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</a:t>
            </a:r>
            <a:r>
              <a:rPr lang="zh-TW" altLang="en-US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生訪談填寫</a:t>
            </a:r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6.</a:t>
            </a:r>
            <a:r>
              <a:rPr lang="zh-TW" altLang="en-US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勞服審核</a:t>
            </a:r>
            <a:endParaRPr lang="en-US" altLang="zh-TW" sz="1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7.OFFICE HOUR </a:t>
            </a:r>
            <a:r>
              <a:rPr lang="zh-TW" altLang="en-US" sz="1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登錄、訪談、結案</a:t>
            </a:r>
            <a:endParaRPr lang="en-US" altLang="zh-TW" sz="1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8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endParaRPr lang="en-US" altLang="zh-TW" sz="8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b="1" dirty="0">
              <a:solidFill>
                <a:srgbClr val="FF0000"/>
              </a:solidFill>
            </a:endParaRPr>
          </a:p>
          <a:p>
            <a:endParaRPr lang="en-US" altLang="zh-TW" sz="5400" b="1" dirty="0" smtClean="0">
              <a:solidFill>
                <a:srgbClr val="FF66FF"/>
              </a:solidFill>
              <a:latin typeface="標楷體"/>
              <a:ea typeface="標楷體"/>
            </a:endParaRPr>
          </a:p>
          <a:p>
            <a:r>
              <a:rPr lang="en-US" altLang="zh-TW" sz="5400" b="1" dirty="0">
                <a:solidFill>
                  <a:srgbClr val="FF66FF"/>
                </a:solidFill>
                <a:latin typeface="標楷體"/>
                <a:ea typeface="標楷體"/>
              </a:rPr>
              <a:t> </a:t>
            </a:r>
            <a:r>
              <a:rPr lang="en-US" altLang="zh-TW" sz="5400" b="1" dirty="0" smtClean="0">
                <a:solidFill>
                  <a:srgbClr val="FF66FF"/>
                </a:solidFill>
                <a:latin typeface="標楷體"/>
                <a:ea typeface="標楷體"/>
              </a:rPr>
              <a:t>             </a:t>
            </a:r>
          </a:p>
          <a:p>
            <a:r>
              <a:rPr lang="en-US" altLang="zh-TW" sz="5400" b="1" dirty="0">
                <a:solidFill>
                  <a:srgbClr val="FF66FF"/>
                </a:solidFill>
                <a:latin typeface="標楷體"/>
                <a:ea typeface="標楷體"/>
              </a:rPr>
              <a:t> </a:t>
            </a:r>
            <a:r>
              <a:rPr lang="en-US" altLang="zh-TW" sz="5400" b="1" dirty="0" smtClean="0">
                <a:solidFill>
                  <a:srgbClr val="FF66FF"/>
                </a:solidFill>
                <a:latin typeface="標楷體"/>
                <a:ea typeface="標楷體"/>
              </a:rPr>
              <a:t>      </a:t>
            </a:r>
            <a:r>
              <a:rPr lang="zh-TW" altLang="en-US" sz="5400" b="1" dirty="0" smtClean="0">
                <a:solidFill>
                  <a:srgbClr val="FF66FF"/>
                </a:solidFill>
                <a:latin typeface="標楷體"/>
                <a:ea typeface="標楷體"/>
              </a:rPr>
              <a:t>     </a:t>
            </a:r>
            <a:endParaRPr lang="en-US" altLang="zh-TW" sz="5400" b="1" dirty="0">
              <a:solidFill>
                <a:srgbClr val="FF66FF"/>
              </a:solidFill>
              <a:latin typeface="標楷體"/>
              <a:ea typeface="標楷體"/>
            </a:endParaRPr>
          </a:p>
          <a:p>
            <a:endParaRPr lang="en-US" altLang="zh-TW" sz="5400" b="1" dirty="0" smtClean="0"/>
          </a:p>
          <a:p>
            <a:r>
              <a:rPr lang="en-US" altLang="zh-TW" sz="5400" b="1" dirty="0">
                <a:solidFill>
                  <a:srgbClr val="FF66FF"/>
                </a:solidFill>
                <a:latin typeface="標楷體"/>
                <a:ea typeface="標楷體"/>
              </a:rPr>
              <a:t> </a:t>
            </a:r>
            <a:r>
              <a:rPr lang="en-US" altLang="zh-TW" sz="5400" b="1" dirty="0" smtClean="0">
                <a:solidFill>
                  <a:srgbClr val="FF66FF"/>
                </a:solidFill>
                <a:latin typeface="標楷體"/>
                <a:ea typeface="標楷體"/>
              </a:rPr>
              <a:t>       </a:t>
            </a:r>
            <a:endParaRPr lang="en-US" altLang="zh-TW" sz="5400" b="1" dirty="0" smtClean="0"/>
          </a:p>
          <a:p>
            <a:endParaRPr lang="zh-TW" altLang="zh-TW" dirty="0"/>
          </a:p>
          <a:p>
            <a:endParaRPr lang="zh-TW" altLang="zh-TW" dirty="0"/>
          </a:p>
          <a:p>
            <a:endParaRPr lang="zh-TW" altLang="zh-TW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xmlns="" id="{49D5861F-EE2E-4834-8358-48A32E4B5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12538"/>
            <a:ext cx="1122642" cy="112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3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0000"/>
                </a:solidFill>
              </a:rPr>
              <a:t>獎助身分</a:t>
            </a:r>
            <a:r>
              <a:rPr lang="en-US" altLang="zh-TW" sz="5400" dirty="0" smtClean="0">
                <a:solidFill>
                  <a:srgbClr val="FF0000"/>
                </a:solidFill>
              </a:rPr>
              <a:t>: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4" name="內容版面配置區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6124136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zh-TW" altLang="en-US" sz="5600" b="1" dirty="0">
                <a:solidFill>
                  <a:srgbClr val="7030A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各類</a:t>
            </a:r>
            <a:r>
              <a:rPr lang="zh-TW" altLang="en-US" sz="5600" b="1" dirty="0" smtClean="0">
                <a:solidFill>
                  <a:srgbClr val="7030A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就學獎補助辦理</a:t>
            </a:r>
            <a:r>
              <a:rPr lang="en-US" altLang="zh-TW" sz="5600" b="1" dirty="0" smtClean="0">
                <a:solidFill>
                  <a:srgbClr val="7030A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…</a:t>
            </a:r>
            <a:endParaRPr lang="en-US" altLang="zh-TW" sz="5600" dirty="0" smtClean="0">
              <a:solidFill>
                <a:srgbClr val="7030A0"/>
              </a:solidFill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r>
              <a:rPr lang="zh-TW" altLang="en-US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具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有下列身</a:t>
            </a:r>
            <a:r>
              <a:rPr lang="zh-TW" altLang="en-US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分</a:t>
            </a:r>
            <a:r>
              <a:rPr lang="en-US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:</a:t>
            </a:r>
          </a:p>
          <a:p>
            <a:pPr marL="109728" indent="0">
              <a:buNone/>
            </a:pPr>
            <a:r>
              <a:rPr lang="en-US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en-US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低</a:t>
            </a:r>
            <a:r>
              <a:rPr lang="zh-TW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收、中低收、身心障礙學生、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身心</a:t>
            </a:r>
            <a:r>
              <a:rPr lang="en-US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</a:p>
          <a:p>
            <a:pPr marL="109728" indent="0">
              <a:buNone/>
            </a:pPr>
            <a:r>
              <a:rPr lang="en-US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en-US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障礙</a:t>
            </a:r>
            <a:r>
              <a:rPr lang="zh-TW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人士子女、原住民、軍公教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遺族</a:t>
            </a:r>
            <a:endParaRPr lang="en-US" altLang="zh-TW" sz="4200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>
              <a:buNone/>
            </a:pPr>
            <a:r>
              <a:rPr lang="en-US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en-US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子女</a:t>
            </a:r>
            <a:r>
              <a:rPr lang="zh-TW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、特殊境遇家庭子女</a:t>
            </a:r>
            <a:r>
              <a:rPr lang="en-US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/</a:t>
            </a:r>
            <a:r>
              <a:rPr lang="zh-TW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孫子女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學</a:t>
            </a:r>
            <a:endParaRPr lang="en-US" altLang="zh-TW" sz="4200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>
              <a:buNone/>
            </a:pPr>
            <a:r>
              <a:rPr lang="en-US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en-US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生、</a:t>
            </a:r>
            <a:r>
              <a:rPr lang="zh-TW" altLang="en-US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領有清寒證明、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家庭</a:t>
            </a:r>
            <a:r>
              <a:rPr lang="zh-TW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年所得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低於</a:t>
            </a:r>
            <a:endParaRPr lang="en-US" altLang="zh-TW" sz="4200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>
              <a:buNone/>
            </a:pPr>
            <a:r>
              <a:rPr lang="en-US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en-US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70  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萬</a:t>
            </a:r>
            <a:r>
              <a:rPr lang="zh-TW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、家庭年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所得</a:t>
            </a:r>
            <a:r>
              <a:rPr lang="zh-TW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低於</a:t>
            </a:r>
            <a:r>
              <a:rPr lang="en-US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120</a:t>
            </a:r>
            <a:r>
              <a:rPr lang="zh-TW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萬、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家</a:t>
            </a:r>
            <a:endParaRPr lang="en-US" altLang="zh-TW" sz="4200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>
              <a:buNone/>
            </a:pPr>
            <a:r>
              <a:rPr lang="en-US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en-US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庭</a:t>
            </a:r>
            <a:r>
              <a:rPr lang="zh-TW" altLang="zh-TW" sz="4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突遭</a:t>
            </a:r>
            <a:r>
              <a:rPr lang="zh-TW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變故</a:t>
            </a:r>
            <a:r>
              <a:rPr lang="en-US" altLang="zh-TW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…</a:t>
            </a:r>
            <a:r>
              <a:rPr lang="zh-TW" altLang="en-US" sz="4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等。 </a:t>
            </a:r>
            <a:endParaRPr lang="en-US" altLang="zh-TW" sz="4200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>
              <a:buNone/>
            </a:pPr>
            <a:r>
              <a:rPr lang="zh-TW" altLang="en-US" sz="36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                    </a:t>
            </a:r>
            <a:endParaRPr lang="zh-TW" altLang="zh-TW" sz="3600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>
              <a:buNone/>
            </a:pPr>
            <a:endParaRPr lang="en-US" altLang="zh-TW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>
              <a:buNone/>
            </a:pPr>
            <a:r>
              <a:rPr lang="en-US" altLang="zh-TW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 </a:t>
            </a:r>
            <a:endParaRPr lang="zh-TW" altLang="en-US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49D5861F-EE2E-4834-8358-48A32E4B5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12538"/>
            <a:ext cx="1122642" cy="112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5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196057"/>
              </p:ext>
            </p:extLst>
          </p:nvPr>
        </p:nvGraphicFramePr>
        <p:xfrm>
          <a:off x="191344" y="908719"/>
          <a:ext cx="8856984" cy="5395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279400" indent="-279400"/>
                      <a:r>
                        <a:rPr lang="zh-TW" sz="2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b="1" u="sng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zh-TW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4275"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就學貸款申請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09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高教深耕</a:t>
                      </a:r>
                      <a:r>
                        <a:rPr lang="en-US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提升高教公共性，強化弱勢機制</a:t>
                      </a:r>
                      <a:r>
                        <a:rPr lang="en-US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學習助學金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02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學雜費減免申請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marR="0" indent="-304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校內緊急紓困助學金</a:t>
                      </a:r>
                      <a:endParaRPr 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390"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03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學雜費緩繳申請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sz="2400" b="1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低收校內住宿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6257"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04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五專前三年免學費方案</a:t>
                      </a:r>
                      <a:endParaRPr lang="zh-TW" sz="24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特殊境遇</a:t>
                      </a:r>
                      <a:r>
                        <a:rPr lang="en-US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含無法就學貸款、海外交換、突遭變故…等</a:t>
                      </a:r>
                      <a:r>
                        <a:rPr lang="en-US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9"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05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教育部低收學產基金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書籍補助費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76220"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06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教育部弱勢計畫</a:t>
                      </a:r>
                      <a:r>
                        <a:rPr lang="en-US" sz="2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sz="2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助學金申請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marR="0" indent="-304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勞作教育中隊長清寒助學</a:t>
                      </a:r>
                      <a:endParaRPr lang="en-US" altLang="zh-TW" sz="2400" b="1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04800" marR="0" indent="-304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</a:t>
                      </a:r>
                      <a:endParaRPr 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76220"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07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教育部弱勢計畫</a:t>
                      </a:r>
                      <a:r>
                        <a:rPr lang="en-US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校外住宿租屋津貼</a:t>
                      </a: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endParaRPr 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zh-TW" altLang="zh-TW" sz="2400" b="1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校外各單位獎助學金提供</a:t>
                      </a:r>
                      <a:endParaRPr lang="en-US" altLang="zh-TW" sz="2400" b="1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04800" indent="-304800"/>
                      <a:r>
                        <a:rPr lang="zh-TW" altLang="zh-TW" sz="2400" b="1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</a:t>
                      </a:r>
                      <a:endParaRPr 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6220"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sz="24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</a:t>
                      </a:r>
                      <a:endParaRPr lang="zh-TW" sz="24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教育部弱勢計畫</a:t>
                      </a:r>
                      <a:r>
                        <a:rPr lang="en-US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zh-TW" sz="24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生活助學金申請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indent="-304800"/>
                      <a:r>
                        <a:rPr lang="en-US" altLang="zh-TW" sz="2400" b="1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16</a:t>
                      </a:r>
                      <a:endParaRPr lang="zh-TW" alt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304800" marR="0" indent="-304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校內工讀</a:t>
                      </a:r>
                      <a:endParaRPr lang="zh-TW" altLang="zh-TW" sz="2400" b="1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  <a:p>
                      <a:pPr marL="304800" indent="-304800"/>
                      <a:endParaRPr lang="zh-TW" sz="24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91344" y="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承辦之各類獎助學金</a:t>
            </a:r>
            <a:r>
              <a:rPr lang="en-US" altLang="zh-TW" sz="4000" b="1" dirty="0" smtClean="0">
                <a:solidFill>
                  <a:srgbClr val="FF000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:</a:t>
            </a:r>
            <a:endParaRPr lang="zh-TW" altLang="en-US" sz="4000" b="1" dirty="0">
              <a:solidFill>
                <a:srgbClr val="FF0000"/>
              </a:solidFill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49D5861F-EE2E-4834-8358-48A32E4B5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877272"/>
            <a:ext cx="906618" cy="95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0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123728" y="1916832"/>
            <a:ext cx="6779096" cy="4149080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en-US" altLang="zh-TW" sz="9600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>
              <a:buNone/>
            </a:pPr>
            <a:r>
              <a:rPr lang="zh-TW" altLang="en-US" sz="12600" dirty="0" smtClean="0">
                <a:solidFill>
                  <a:srgbClr val="7030A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謝謝聆聽</a:t>
            </a:r>
            <a:endParaRPr lang="en-US" altLang="zh-TW" sz="12600" dirty="0" smtClean="0">
              <a:solidFill>
                <a:srgbClr val="7030A0"/>
              </a:solidFill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>
              <a:buNone/>
            </a:pPr>
            <a:r>
              <a:rPr lang="zh-TW" altLang="en-US" sz="6700" dirty="0" smtClean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                                        </a:t>
            </a:r>
            <a:endParaRPr lang="en-US" altLang="zh-TW" sz="6700" dirty="0" smtClean="0">
              <a:solidFill>
                <a:srgbClr val="00B050"/>
              </a:solidFill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109728" indent="0" algn="r">
              <a:buNone/>
            </a:pPr>
            <a:r>
              <a:rPr lang="en-US" altLang="zh-TW" sz="6700" dirty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 </a:t>
            </a:r>
            <a:r>
              <a:rPr lang="en-US" altLang="zh-TW" sz="6700" dirty="0" smtClean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                                      </a:t>
            </a:r>
            <a:r>
              <a:rPr lang="zh-TW" altLang="en-US" sz="3800" dirty="0" smtClean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生</a:t>
            </a:r>
            <a:r>
              <a:rPr lang="zh-TW" altLang="en-US" sz="3800" dirty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輔組的位置</a:t>
            </a:r>
            <a:r>
              <a:rPr lang="en-US" altLang="zh-TW" sz="3800" dirty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:</a:t>
            </a:r>
          </a:p>
          <a:p>
            <a:pPr marL="109728" indent="0" algn="r">
              <a:buNone/>
            </a:pPr>
            <a:r>
              <a:rPr lang="en-US" altLang="zh-TW" sz="3800" dirty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         </a:t>
            </a:r>
            <a:r>
              <a:rPr lang="en-US" altLang="zh-TW" sz="3800" dirty="0" smtClean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                                 </a:t>
            </a:r>
            <a:r>
              <a:rPr lang="zh-TW" altLang="en-US" sz="3800" dirty="0" smtClean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萊</a:t>
            </a:r>
            <a:r>
              <a:rPr lang="zh-TW" altLang="en-US" sz="3800" dirty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爾富的樓上</a:t>
            </a:r>
            <a:endParaRPr lang="zh-TW" altLang="en-US" sz="3800" dirty="0">
              <a:solidFill>
                <a:srgbClr val="00B050"/>
              </a:solidFill>
              <a:latin typeface="華康超明體" pitchFamily="49" charset="-120"/>
              <a:ea typeface="華康超明體" pitchFamily="49" charset="-120"/>
            </a:endParaRPr>
          </a:p>
          <a:p>
            <a:pPr marL="109728" indent="0" algn="ctr">
              <a:buNone/>
            </a:pPr>
            <a:endParaRPr lang="zh-TW" altLang="en-US" sz="12200" dirty="0">
              <a:solidFill>
                <a:srgbClr val="00B050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51967"/>
            <a:ext cx="1584176" cy="170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4135</TotalTime>
  <Words>349</Words>
  <Application>Microsoft Office PowerPoint</Application>
  <PresentationFormat>如螢幕大小 (4:3)</PresentationFormat>
  <Paragraphs>87</Paragraphs>
  <Slides>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匯合</vt:lpstr>
      <vt:lpstr>教導師輔導知能研習 導師資訊平台運用與輔導效能 測試區  http://140.127.168.38/wtuc/index3.html wtcu1234</vt:lpstr>
      <vt:lpstr>PowerPoint 簡報</vt:lpstr>
      <vt:lpstr>獎助身分:</vt:lpstr>
      <vt:lpstr>PowerPoint 簡報</vt:lpstr>
      <vt:lpstr>PowerPoint 簡報</vt:lpstr>
    </vt:vector>
  </TitlesOfParts>
  <Company>生輔組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wenzao</dc:creator>
  <cp:lastModifiedBy>wenzao</cp:lastModifiedBy>
  <cp:revision>227</cp:revision>
  <cp:lastPrinted>2013-02-01T02:41:46Z</cp:lastPrinted>
  <dcterms:created xsi:type="dcterms:W3CDTF">2013-01-21T00:45:11Z</dcterms:created>
  <dcterms:modified xsi:type="dcterms:W3CDTF">2019-09-10T11:34:11Z</dcterms:modified>
</cp:coreProperties>
</file>